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59" r:id="rId5"/>
    <p:sldId id="261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BF55"/>
    <a:srgbClr val="007ABD"/>
    <a:srgbClr val="F78542"/>
    <a:srgbClr val="6A6A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797A9-320A-49E8-ACAB-151E6E3AF0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F1D6C2-5979-4FFC-AE56-98538475D3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6C727-C406-4DE5-AA94-447EDDB4C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6F42-52C1-403E-B439-AC03531A4233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D233A-3623-4D0D-B020-832D8757D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FAE5B-6FE2-4258-8FED-84F931F47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1777-A506-41EE-B8A2-5B3D9E625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0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3EEBE-E05D-4566-BBE4-C69D2BBFD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BB341A-62BE-4152-BBB8-0E3E43053B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D9883-50AD-4118-98E3-410A416D9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6F42-52C1-403E-B439-AC03531A4233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4841D-AEC8-4BC7-BB76-A8A0030CF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D5369-7346-4680-8957-4CC825A56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1777-A506-41EE-B8A2-5B3D9E625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65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44C16F-4C1E-449D-8885-E5ED73E8D6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05A093-1D53-4C8F-A66F-9C7B2CFABB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69911-3CBC-4321-9C8D-A2776614E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6F42-52C1-403E-B439-AC03531A4233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2167E-06F2-47C5-80AC-876DE6A75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8ACE1-800C-4196-849B-0139BA082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1777-A506-41EE-B8A2-5B3D9E625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64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DA1FC-BE2B-4E96-93F6-02AB7B9A7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D1D54-A727-4817-8C7E-2E3A9B3AB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0A334-60F7-440D-A7AF-1C3B82A8D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6F42-52C1-403E-B439-AC03531A4233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C405F8-4948-43FE-A838-9DD4572B1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53A0E-1922-4C0E-AD12-CD15F8648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1777-A506-41EE-B8A2-5B3D9E625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46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7654A-96AA-43D1-839C-4A13BC8C9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C1CD9E-5903-4570-87FF-9472B68C3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88092-5CB4-44C8-9015-86CD1C44A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6F42-52C1-403E-B439-AC03531A4233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B981A-25F7-4EEB-BBB7-49683F129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B82D1-6F61-4392-B7E8-2BB9D0312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1777-A506-41EE-B8A2-5B3D9E625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24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1AD6-79A6-4C83-AD55-DB5AAAD2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4FA56-6F60-4DDA-A8FE-187DE0A536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3F6851-13F7-4FD6-B43B-664BDB1590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E30740-927B-44FC-814E-68CB4FD7F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6F42-52C1-403E-B439-AC03531A4233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E29055-6A1F-4FB5-B1C6-B38F87767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4AF9A4-0F1F-4EEA-962E-0CD1E2541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1777-A506-41EE-B8A2-5B3D9E625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9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54032-0476-435D-B631-2BB6AEF7F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4A5253-0FFC-40C9-BCCD-E2C465FB2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BE7365-132C-4131-B8E7-3338FB1B84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91E137-13B8-4582-8C44-F8C55F7FE4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DC218C-88E1-4323-ACF4-FDED5C2EBA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876DE7-7464-4F12-BEF0-F1C0F714C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6F42-52C1-403E-B439-AC03531A4233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78B5AD-FCB9-4241-8B8B-E02AC45A5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67F272-3100-4A33-A27F-4CC4AA27D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1777-A506-41EE-B8A2-5B3D9E625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22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0B291-75AB-4523-8C23-F4CB12B77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E2716A-71FE-4767-A35D-869A5F216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6F42-52C1-403E-B439-AC03531A4233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E8DF59-20E1-4C03-B789-9ACC9E855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5D623C-3062-4239-AED3-A5CF2E0C4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1777-A506-41EE-B8A2-5B3D9E625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6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A5B18-6B4A-4295-A62B-54E31EA6D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6F42-52C1-403E-B439-AC03531A4233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D3303E-BDAB-45EA-84B0-073886B70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326D0A-2D50-4A43-A202-0E988C1EE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1777-A506-41EE-B8A2-5B3D9E625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508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4728B-1CDC-443E-B511-493F413D0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D55D8-2381-46F1-AA46-0985C40E8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3AF585-EEC8-4F0F-BB18-0752ABDD1E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1A88DF-0A9C-4D5C-AD9D-DA5552B34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6F42-52C1-403E-B439-AC03531A4233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26E45B-D927-4F20-9F39-6198D06A3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B6DA67-63AA-4324-B834-BEBCEC157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1777-A506-41EE-B8A2-5B3D9E625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03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07D9A-03EF-402C-9A6A-14B8F6B6F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A10533-2A26-4913-B514-93C64B09F7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DD39D6-79EA-4E50-905A-6067D849B5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5A64E-6109-4510-800F-83A79AD7B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6F42-52C1-403E-B439-AC03531A4233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C3815E-9865-48BC-B31D-1475D5C1B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8636C-E98A-416F-9445-9C0A81751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1777-A506-41EE-B8A2-5B3D9E625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62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BF3324-C8EF-4747-996B-3831C5FF6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9D0564-3EF5-401A-BCEA-9B70B4A9C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2400C-4C16-43D7-9732-1B732DF84C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06F42-52C1-403E-B439-AC03531A4233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BC6FF-819C-452F-9990-09BFC6880C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5C026-DE49-4FBA-819A-A19961364E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61777-A506-41EE-B8A2-5B3D9E625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72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DE555-1F25-49E0-8426-3ED5333257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643270"/>
          </a:xfrm>
        </p:spPr>
        <p:txBody>
          <a:bodyPr/>
          <a:lstStyle/>
          <a:p>
            <a:r>
              <a:rPr lang="en-US" dirty="0"/>
              <a:t>Sustainable Customized Logistics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36BCE7-CE29-4271-A519-A04CD9FCF4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7247" y="1820411"/>
            <a:ext cx="9209049" cy="4211273"/>
          </a:xfrm>
        </p:spPr>
        <p:txBody>
          <a:bodyPr>
            <a:normAutofit fontScale="77500" lnSpcReduction="20000"/>
          </a:bodyPr>
          <a:lstStyle/>
          <a:p>
            <a:endParaRPr lang="en-US" sz="3000" dirty="0"/>
          </a:p>
          <a:p>
            <a:r>
              <a:rPr lang="en-US" sz="3300" b="1" dirty="0"/>
              <a:t>Panelists: </a:t>
            </a:r>
          </a:p>
          <a:p>
            <a:r>
              <a:rPr lang="en-US" sz="3300" dirty="0"/>
              <a:t>Jack Pyros, Momentum Groups</a:t>
            </a:r>
          </a:p>
          <a:p>
            <a:endParaRPr lang="en-US" sz="3300" dirty="0"/>
          </a:p>
          <a:p>
            <a:r>
              <a:rPr lang="en-US" sz="3300" dirty="0"/>
              <a:t>Shawn Stockman, OnePak</a:t>
            </a:r>
          </a:p>
          <a:p>
            <a:endParaRPr lang="en-US" sz="3300" dirty="0"/>
          </a:p>
          <a:p>
            <a:r>
              <a:rPr lang="en-US" sz="3300" dirty="0"/>
              <a:t>Marc Ziade, </a:t>
            </a:r>
            <a:r>
              <a:rPr lang="en-US" sz="3300" dirty="0" err="1"/>
              <a:t>Zoomo</a:t>
            </a:r>
            <a:endParaRPr lang="en-US" sz="3300" dirty="0"/>
          </a:p>
          <a:p>
            <a:endParaRPr lang="en-US" b="1" dirty="0"/>
          </a:p>
          <a:p>
            <a:endParaRPr lang="en-US" b="1" dirty="0"/>
          </a:p>
          <a:p>
            <a:r>
              <a:rPr lang="en-US" sz="2600" b="1" dirty="0"/>
              <a:t>Moderated by: </a:t>
            </a:r>
          </a:p>
          <a:p>
            <a:r>
              <a:rPr lang="en-US" sz="2600" dirty="0"/>
              <a:t>Patrick Scardilli, Key Software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177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A6DEFC0-46B3-4AB1-B373-63DDBDF08E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49" y="1581381"/>
            <a:ext cx="3704762" cy="36952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F50C9B4-84AF-4F78-953F-3067ABE29AE9}"/>
              </a:ext>
            </a:extLst>
          </p:cNvPr>
          <p:cNvSpPr txBox="1"/>
          <p:nvPr/>
        </p:nvSpPr>
        <p:spPr>
          <a:xfrm>
            <a:off x="5208105" y="811940"/>
            <a:ext cx="51683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7ABD"/>
                </a:solidFill>
              </a:rPr>
              <a:t>Reasons to go green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9F7511-A6D4-44DB-A83D-E295AB8039AB}"/>
              </a:ext>
            </a:extLst>
          </p:cNvPr>
          <p:cNvSpPr txBox="1"/>
          <p:nvPr/>
        </p:nvSpPr>
        <p:spPr>
          <a:xfrm>
            <a:off x="5181601" y="1598047"/>
            <a:ext cx="6441100" cy="5925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Sustainability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Lower Op. Cost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Efficiency/Price Competitive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ESG Rating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Software/AI/Big Data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Positive Brand Impact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Higher Valuation</a:t>
            </a:r>
          </a:p>
          <a:p>
            <a:pPr>
              <a:lnSpc>
                <a:spcPct val="15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61017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A45C290-F6E6-40F1-BFCD-0956ED9383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859" y="1576619"/>
            <a:ext cx="3695238" cy="370476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3111BF1-CC8B-48C8-8763-D28ED46AA984}"/>
              </a:ext>
            </a:extLst>
          </p:cNvPr>
          <p:cNvSpPr txBox="1"/>
          <p:nvPr/>
        </p:nvSpPr>
        <p:spPr>
          <a:xfrm>
            <a:off x="5035829" y="946949"/>
            <a:ext cx="64803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78542"/>
                </a:solidFill>
              </a:rPr>
              <a:t>Barriers to going green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34FD99-0783-4577-9BBB-E43B83CD6688}"/>
              </a:ext>
            </a:extLst>
          </p:cNvPr>
          <p:cNvSpPr txBox="1"/>
          <p:nvPr/>
        </p:nvSpPr>
        <p:spPr>
          <a:xfrm>
            <a:off x="5035829" y="1915958"/>
            <a:ext cx="6758606" cy="4448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Independent Contractors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Ownership buy-in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Landlord buy-in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Upfront costs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EV Availability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Local Grid Readiness</a:t>
            </a:r>
          </a:p>
        </p:txBody>
      </p:sp>
    </p:spTree>
    <p:extLst>
      <p:ext uri="{BB962C8B-B14F-4D97-AF65-F5344CB8AC3E}">
        <p14:creationId xmlns:p14="http://schemas.microsoft.com/office/powerpoint/2010/main" val="3793980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3448AE9-41D9-4F72-BF94-138296DB8A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49" y="1581381"/>
            <a:ext cx="3704762" cy="36952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1B9E3E1-FCC1-4BA3-96AE-690B3F1D8F4B}"/>
              </a:ext>
            </a:extLst>
          </p:cNvPr>
          <p:cNvSpPr txBox="1"/>
          <p:nvPr/>
        </p:nvSpPr>
        <p:spPr>
          <a:xfrm>
            <a:off x="5499652" y="858106"/>
            <a:ext cx="64140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6A6AB4"/>
                </a:solidFill>
              </a:rPr>
              <a:t>If you don’t go green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F74F8E-7644-407C-B1AD-8D4D1990528A}"/>
              </a:ext>
            </a:extLst>
          </p:cNvPr>
          <p:cNvSpPr txBox="1"/>
          <p:nvPr/>
        </p:nvSpPr>
        <p:spPr>
          <a:xfrm>
            <a:off x="5499652" y="1820547"/>
            <a:ext cx="6612837" cy="46942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Ride Share Competition</a:t>
            </a:r>
            <a:br>
              <a:rPr lang="en-US" sz="3200" dirty="0"/>
            </a:br>
            <a:r>
              <a:rPr lang="en-US" sz="3200" dirty="0"/>
              <a:t>(vehicles &amp; drivers)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QSR / DYI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Retailer ESG Demand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Regulations ($/mi)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Unpredictable Fuel Costs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Negative Brand Impact </a:t>
            </a:r>
          </a:p>
        </p:txBody>
      </p:sp>
    </p:spTree>
    <p:extLst>
      <p:ext uri="{BB962C8B-B14F-4D97-AF65-F5344CB8AC3E}">
        <p14:creationId xmlns:p14="http://schemas.microsoft.com/office/powerpoint/2010/main" val="966583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125E14A-6E2C-4D2A-B1FA-85246D91C0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097" y="1576619"/>
            <a:ext cx="3704762" cy="370476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C6924-577D-45D4-86AB-9B77B2D0C804}"/>
              </a:ext>
            </a:extLst>
          </p:cNvPr>
          <p:cNvSpPr txBox="1"/>
          <p:nvPr/>
        </p:nvSpPr>
        <p:spPr>
          <a:xfrm>
            <a:off x="5191929" y="807178"/>
            <a:ext cx="59369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20BF55"/>
                </a:solidFill>
              </a:rPr>
              <a:t>Rewards to going green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93C864-620D-405D-BF7A-E4676EF5802F}"/>
              </a:ext>
            </a:extLst>
          </p:cNvPr>
          <p:cNvSpPr txBox="1"/>
          <p:nvPr/>
        </p:nvSpPr>
        <p:spPr>
          <a:xfrm>
            <a:off x="5300937" y="1576619"/>
            <a:ext cx="5406820" cy="5925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Renewable Energy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Reusable Packaging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Retailer ESG Demand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Vehicle 2 Grid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Local Grid Stability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Charging Rev Stream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Attract Drivers</a:t>
            </a:r>
          </a:p>
          <a:p>
            <a:pPr>
              <a:lnSpc>
                <a:spcPct val="15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36538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3B8B06B-ADAA-41FE-8C51-D1D6223D4C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967" y="1616757"/>
            <a:ext cx="9541567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69345AE-AB4A-476D-80EE-CF1F998E25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891" y="1616763"/>
            <a:ext cx="9541567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18B2AA-D607-4EA5-A4A7-71218C2466B3}"/>
              </a:ext>
            </a:extLst>
          </p:cNvPr>
          <p:cNvSpPr txBox="1"/>
          <p:nvPr/>
        </p:nvSpPr>
        <p:spPr>
          <a:xfrm>
            <a:off x="1125891" y="4341108"/>
            <a:ext cx="24735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Sustainability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Lower Op. Cost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Efficiency (cost/del)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ESG Rating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Software/AI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1F6870-321A-4606-9DF7-8ED1884D3531}"/>
              </a:ext>
            </a:extLst>
          </p:cNvPr>
          <p:cNvSpPr txBox="1"/>
          <p:nvPr/>
        </p:nvSpPr>
        <p:spPr>
          <a:xfrm>
            <a:off x="3500020" y="4341107"/>
            <a:ext cx="24735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Independent Contractors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Ownership buy-in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Landlord buy-in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Upfront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EV Availability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Local Grid Readiness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A8CB20-1BC0-43FF-B9AB-656257F79A04}"/>
              </a:ext>
            </a:extLst>
          </p:cNvPr>
          <p:cNvSpPr txBox="1"/>
          <p:nvPr/>
        </p:nvSpPr>
        <p:spPr>
          <a:xfrm>
            <a:off x="5884032" y="4341108"/>
            <a:ext cx="24735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Renewable Energy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Reusable Packaging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Retailer ESG Demand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Vehicle 2 Grid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Local Grid Stability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Charging Rev Stream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Attract Drivers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B14921-76D6-4A8B-BAD2-40B883EB554E}"/>
              </a:ext>
            </a:extLst>
          </p:cNvPr>
          <p:cNvSpPr txBox="1"/>
          <p:nvPr/>
        </p:nvSpPr>
        <p:spPr>
          <a:xfrm>
            <a:off x="8276492" y="4341108"/>
            <a:ext cx="27896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Ride Share Competition</a:t>
            </a:r>
            <a:br>
              <a:rPr lang="en-US" dirty="0"/>
            </a:br>
            <a:r>
              <a:rPr lang="en-US" dirty="0"/>
              <a:t>(vehicles &amp; drivers)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QSR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Regulations ($/mi)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Unpredictable FSC 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F3ABE5-6A27-4675-BC4B-42D90B5FE405}"/>
              </a:ext>
            </a:extLst>
          </p:cNvPr>
          <p:cNvSpPr txBox="1"/>
          <p:nvPr/>
        </p:nvSpPr>
        <p:spPr>
          <a:xfrm>
            <a:off x="3445632" y="3668302"/>
            <a:ext cx="2473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(Barriers to going green)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F51D8B-D3E9-404D-8B3D-6AA9A7EBA116}"/>
              </a:ext>
            </a:extLst>
          </p:cNvPr>
          <p:cNvSpPr txBox="1"/>
          <p:nvPr/>
        </p:nvSpPr>
        <p:spPr>
          <a:xfrm>
            <a:off x="1161060" y="3668302"/>
            <a:ext cx="2319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(Reasons to go green)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91D494-A5C0-4F04-989F-8644448BDDA1}"/>
              </a:ext>
            </a:extLst>
          </p:cNvPr>
          <p:cNvSpPr txBox="1"/>
          <p:nvPr/>
        </p:nvSpPr>
        <p:spPr>
          <a:xfrm>
            <a:off x="8340427" y="3682819"/>
            <a:ext cx="2473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(If you don’t go green)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C028F2-C6B8-4A05-A7F9-00ACC1F5461E}"/>
              </a:ext>
            </a:extLst>
          </p:cNvPr>
          <p:cNvSpPr txBox="1"/>
          <p:nvPr/>
        </p:nvSpPr>
        <p:spPr>
          <a:xfrm>
            <a:off x="5866858" y="3668302"/>
            <a:ext cx="247356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bg1"/>
                </a:solidFill>
              </a:rPr>
              <a:t>(Rewards to going green)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83AFFE4-7EAD-4AFA-8CD9-39765E03AB40}"/>
              </a:ext>
            </a:extLst>
          </p:cNvPr>
          <p:cNvSpPr txBox="1"/>
          <p:nvPr/>
        </p:nvSpPr>
        <p:spPr>
          <a:xfrm>
            <a:off x="0" y="324095"/>
            <a:ext cx="12191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1080438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212</Words>
  <Application>Microsoft Office PowerPoint</Application>
  <PresentationFormat>Widescreen</PresentationFormat>
  <Paragraphs>69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Sustainable Customized Logistics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 Stockman</dc:creator>
  <cp:lastModifiedBy>Patrick Scardilli</cp:lastModifiedBy>
  <cp:revision>12</cp:revision>
  <dcterms:created xsi:type="dcterms:W3CDTF">2021-06-04T17:46:37Z</dcterms:created>
  <dcterms:modified xsi:type="dcterms:W3CDTF">2021-06-18T18:57:42Z</dcterms:modified>
</cp:coreProperties>
</file>