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ileron Heavy" panose="020B0604020202020204" charset="0"/>
      <p:regular r:id="rId16"/>
    </p:embeddedFont>
    <p:embeddedFont>
      <p:font typeface="Aileron Regular" panose="020B0604020202020204" charset="0"/>
      <p:regular r:id="rId17"/>
    </p:embeddedFont>
    <p:embeddedFont>
      <p:font typeface="Arimo" panose="020B0604020202020204" charset="0"/>
      <p:regular r:id="rId18"/>
    </p:embeddedFont>
    <p:embeddedFont>
      <p:font typeface="Arimo Italic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Checked with Bill to send me white logo so it doesn't clash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1718" y="600075"/>
            <a:ext cx="4789954" cy="22033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933204"/>
            <a:ext cx="16230600" cy="145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19"/>
              </a:lnSpc>
              <a:spcBef>
                <a:spcPct val="0"/>
              </a:spcBef>
            </a:pPr>
            <a:r>
              <a:rPr lang="en-US" sz="9599">
                <a:solidFill>
                  <a:srgbClr val="CB1142"/>
                </a:solidFill>
                <a:latin typeface="Aileron Heavy"/>
              </a:rPr>
              <a:t>Express Air Logistics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87337" y="5689425"/>
            <a:ext cx="13313326" cy="721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oboto"/>
              </a:rPr>
              <a:t>How to land the business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84926"/>
            <a:ext cx="15358294" cy="620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0" lvl="1" indent="-410210">
              <a:lnSpc>
                <a:spcPts val="7106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Aileron Regular"/>
              </a:rPr>
              <a:t> Adding as an SMA completely populates driver list with STAs in seconds</a:t>
            </a:r>
          </a:p>
          <a:p>
            <a:pPr marL="820420" lvl="1" indent="-410210">
              <a:lnSpc>
                <a:spcPts val="7106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Aileron Regular"/>
              </a:rPr>
              <a:t>Decreases the effort for agent compliance by utilizing SMAs</a:t>
            </a:r>
          </a:p>
          <a:p>
            <a:pPr marL="820420" lvl="1" indent="-410210">
              <a:lnSpc>
                <a:spcPts val="7106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Aileron Regular"/>
              </a:rPr>
              <a:t>Inherit updates live as SMA agents apply them within the IAC profile directly</a:t>
            </a:r>
          </a:p>
          <a:p>
            <a:pPr marL="820420" lvl="1" indent="-410210">
              <a:lnSpc>
                <a:spcPts val="7106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Aileron Regular"/>
              </a:rPr>
              <a:t>No longer needs to apply for STAs for agents</a:t>
            </a:r>
          </a:p>
          <a:p>
            <a:pPr marL="820420" lvl="1" indent="-410210">
              <a:lnSpc>
                <a:spcPts val="7106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Aileron Regular"/>
              </a:rPr>
              <a:t>Only needs to check for expiring STAs under SMA profile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99564" y="1019175"/>
            <a:ext cx="1508887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0"/>
              </a:lnSpc>
            </a:pPr>
            <a:r>
              <a:rPr lang="en-US" sz="6700">
                <a:solidFill>
                  <a:srgbClr val="FFFFFF"/>
                </a:solidFill>
                <a:latin typeface="Aileron Heavy"/>
              </a:rPr>
              <a:t>SMA Advantages for IAC/Forwarders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81378" y="5728187"/>
            <a:ext cx="7077922" cy="35301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28700"/>
            <a:ext cx="16230600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699">
                <a:solidFill>
                  <a:srgbClr val="FFFFFF"/>
                </a:solidFill>
                <a:latin typeface="Aileron Heavy"/>
              </a:rPr>
              <a:t>CLDA on TSA Advocacy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147003"/>
            <a:ext cx="12296564" cy="463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>
              <a:lnSpc>
                <a:spcPts val="7439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Roboto"/>
              </a:rPr>
              <a:t>CLDA helping influence change working together with TSA on a roadmap for improvement</a:t>
            </a:r>
          </a:p>
          <a:p>
            <a:pPr marL="863600" lvl="1" indent="-431800">
              <a:lnSpc>
                <a:spcPts val="743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Roboto"/>
              </a:rPr>
              <a:t>TSA recognizes CLDA membership as industry stake holders </a:t>
            </a:r>
          </a:p>
          <a:p>
            <a:pPr marL="863600" lvl="1" indent="-431800">
              <a:lnSpc>
                <a:spcPts val="743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Roboto"/>
              </a:rPr>
              <a:t>Regular calls with TSA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95312"/>
            <a:ext cx="16230600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699">
                <a:solidFill>
                  <a:srgbClr val="FFFFFF"/>
                </a:solidFill>
                <a:latin typeface="Aileron Heavy"/>
              </a:rPr>
              <a:t>Advocacy Initiatives and Results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3771" y="2061156"/>
            <a:ext cx="16276654" cy="682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4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Roboto"/>
              </a:rPr>
              <a:t>Working with AFA and NCBFAA to ensure that IACs are not left in the dark as TSA forces changes to the air cargo industry while implementing ICAO 100% screening mandate.</a:t>
            </a:r>
          </a:p>
          <a:p>
            <a:pPr>
              <a:lnSpc>
                <a:spcPts val="5472"/>
              </a:lnSpc>
            </a:pPr>
            <a:endParaRPr lang="en-US" sz="3600">
              <a:solidFill>
                <a:srgbClr val="FFFFFF"/>
              </a:solidFill>
              <a:latin typeface="Roboto"/>
            </a:endParaRPr>
          </a:p>
          <a:p>
            <a:pPr marL="777240" lvl="1" indent="-388620">
              <a:lnSpc>
                <a:spcPts val="54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mo"/>
              </a:rPr>
              <a:t>Advocacy before TSA Air Cargo Division to provide compliance enforcement relief for IACs and on-demand charter operators during implementation period of new ICAO standard.</a:t>
            </a:r>
          </a:p>
          <a:p>
            <a:pPr>
              <a:lnSpc>
                <a:spcPts val="5472"/>
              </a:lnSpc>
            </a:pPr>
            <a:endParaRPr lang="en-US" sz="3600">
              <a:solidFill>
                <a:srgbClr val="FFFFFF"/>
              </a:solidFill>
              <a:latin typeface="Arimo"/>
            </a:endParaRPr>
          </a:p>
          <a:p>
            <a:pPr marL="777240" lvl="1" indent="-388620">
              <a:lnSpc>
                <a:spcPts val="54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mo"/>
              </a:rPr>
              <a:t>Advocacy for a policy revision to IACSSP to reduce grey areas and issues with compliance audits over ID check requirements.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73879" y="1804307"/>
            <a:ext cx="3506516" cy="22632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12323" y="4414838"/>
            <a:ext cx="6863354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FFFFFF"/>
                </a:solidFill>
                <a:latin typeface="Aileron Heavy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70466"/>
            <a:ext cx="12456730" cy="3888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8990" lvl="1" indent="-404495">
              <a:lnSpc>
                <a:spcPts val="10583"/>
              </a:lnSpc>
              <a:buFont typeface="Arial"/>
              <a:buChar char="•"/>
            </a:pPr>
            <a:r>
              <a:rPr lang="en-US" sz="4899" spc="151">
                <a:solidFill>
                  <a:srgbClr val="FFFFFF"/>
                </a:solidFill>
                <a:latin typeface="Roboto"/>
              </a:rPr>
              <a:t>ABCs of IAC/Agent Relationship</a:t>
            </a:r>
          </a:p>
          <a:p>
            <a:pPr marL="808990" lvl="1" indent="-404495">
              <a:lnSpc>
                <a:spcPts val="10583"/>
              </a:lnSpc>
              <a:buFont typeface="Arial"/>
              <a:buChar char="•"/>
            </a:pPr>
            <a:r>
              <a:rPr lang="en-US" sz="4899" spc="151">
                <a:solidFill>
                  <a:srgbClr val="FFFFFF"/>
                </a:solidFill>
                <a:latin typeface="Roboto"/>
              </a:rPr>
              <a:t>Self-Managed Agent Program</a:t>
            </a:r>
          </a:p>
          <a:p>
            <a:pPr marL="808990" lvl="1" indent="-404495">
              <a:lnSpc>
                <a:spcPts val="10583"/>
              </a:lnSpc>
              <a:buFont typeface="Arial"/>
              <a:buChar char="•"/>
            </a:pPr>
            <a:r>
              <a:rPr lang="en-US" sz="4899" spc="151">
                <a:solidFill>
                  <a:srgbClr val="FFFFFF"/>
                </a:solidFill>
                <a:latin typeface="Roboto"/>
              </a:rPr>
              <a:t>CLDA Advocacy with TSA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99564" y="1590039"/>
            <a:ext cx="4605043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FFFFFF"/>
                </a:solidFill>
                <a:latin typeface="Aileron Heavy"/>
              </a:rPr>
              <a:t>Agenda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692748" y="5758331"/>
            <a:ext cx="5566552" cy="34999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62439" y="2260869"/>
            <a:ext cx="3581398" cy="35611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86181" y="2260869"/>
            <a:ext cx="3561126" cy="35611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4973" y="2260869"/>
            <a:ext cx="3634505" cy="36345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7269" t="25060" b="6795"/>
          <a:stretch>
            <a:fillRect/>
          </a:stretch>
        </p:blipFill>
        <p:spPr>
          <a:xfrm>
            <a:off x="1170365" y="2334248"/>
            <a:ext cx="3634505" cy="35611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02254" y="6770851"/>
            <a:ext cx="4001772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0"/>
              </a:lnSpc>
            </a:pPr>
            <a:r>
              <a:rPr lang="en-US" sz="3100">
                <a:solidFill>
                  <a:srgbClr val="FFFFFF"/>
                </a:solidFill>
                <a:latin typeface="Aileron Heavy"/>
              </a:rPr>
              <a:t>Greg Hanna,</a:t>
            </a:r>
          </a:p>
          <a:p>
            <a:pPr>
              <a:lnSpc>
                <a:spcPts val="3720"/>
              </a:lnSpc>
            </a:pPr>
            <a:r>
              <a:rPr lang="en-US" sz="3100">
                <a:solidFill>
                  <a:srgbClr val="FFFFFF"/>
                </a:solidFill>
                <a:latin typeface="Aileron Heavy"/>
              </a:rPr>
              <a:t>MNX Global Logistics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74973" y="6770851"/>
            <a:ext cx="3328219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FFFFFF"/>
                </a:solidFill>
                <a:latin typeface="Aileron Heavy"/>
              </a:rPr>
              <a:t>Michael Taylor, 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FFFFFF"/>
                </a:solidFill>
                <a:latin typeface="Aileron Heavy"/>
              </a:rPr>
              <a:t>CLDA Director for Government Affairs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2049" y="6697472"/>
            <a:ext cx="4599841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r>
              <a:rPr lang="en-US" sz="3100">
                <a:solidFill>
                  <a:srgbClr val="FFFFFF"/>
                </a:solidFill>
                <a:latin typeface="Aileron Heavy"/>
              </a:rPr>
              <a:t>Ralph Perrothers,</a:t>
            </a:r>
          </a:p>
          <a:p>
            <a:pPr>
              <a:lnSpc>
                <a:spcPts val="3719"/>
              </a:lnSpc>
            </a:pPr>
            <a:r>
              <a:rPr lang="en-US" sz="3100">
                <a:solidFill>
                  <a:srgbClr val="FFFFFF"/>
                </a:solidFill>
                <a:latin typeface="Aileron Heavy"/>
              </a:rPr>
              <a:t>On The Go Cargo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62439" y="6697472"/>
            <a:ext cx="4001772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FFFFFF"/>
                </a:solidFill>
                <a:latin typeface="Aileron Heavy"/>
              </a:rPr>
              <a:t>Charlie Wolfe,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FFFFFF"/>
                </a:solidFill>
                <a:latin typeface="Aileron Heavy"/>
              </a:rPr>
              <a:t>Blaze Express Courier Service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2254" y="6320319"/>
            <a:ext cx="1269546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Arimo Italics"/>
              </a:rPr>
              <a:t>Panelist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74973" y="6320319"/>
            <a:ext cx="1269546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Arimo Italics"/>
              </a:rPr>
              <a:t>Panelist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86180" y="6246939"/>
            <a:ext cx="1269545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Arimo Italics"/>
              </a:rPr>
              <a:t>Panelist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62438" y="6246938"/>
            <a:ext cx="1482361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Arimo Italics"/>
              </a:rPr>
              <a:t>Moderator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4" b="1254"/>
          <a:stretch>
            <a:fillRect/>
          </a:stretch>
        </p:blipFill>
        <p:spPr>
          <a:xfrm>
            <a:off x="9728471" y="3314636"/>
            <a:ext cx="6878322" cy="484212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559379"/>
            <a:ext cx="16230600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699">
                <a:solidFill>
                  <a:srgbClr val="FFFFFF"/>
                </a:solidFill>
                <a:latin typeface="Aileron Heavy"/>
              </a:rPr>
              <a:t>ABCs of IAC/Agent Relationship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38436"/>
            <a:ext cx="6534786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>
              <a:lnSpc>
                <a:spcPts val="5599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Roboto"/>
              </a:rPr>
              <a:t>What is an IAC?</a:t>
            </a:r>
          </a:p>
          <a:p>
            <a:pPr>
              <a:lnSpc>
                <a:spcPts val="5599"/>
              </a:lnSpc>
            </a:pPr>
            <a:endParaRPr lang="en-US" sz="4000">
              <a:solidFill>
                <a:srgbClr val="FFFFFF"/>
              </a:solidFill>
              <a:latin typeface="Roboto"/>
            </a:endParaRPr>
          </a:p>
          <a:p>
            <a:pPr marL="863600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Roboto"/>
              </a:rPr>
              <a:t>What are IACs looking for in an agent?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FFFFFF"/>
              </a:solidFill>
              <a:latin typeface="Roboto"/>
            </a:endParaRPr>
          </a:p>
          <a:p>
            <a:pPr marL="863600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Roboto"/>
              </a:rPr>
              <a:t>Services and capabilities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9564" y="1628066"/>
            <a:ext cx="1508887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6700">
                <a:solidFill>
                  <a:srgbClr val="FFFFFF"/>
                </a:solidFill>
                <a:latin typeface="Aileron Heavy"/>
              </a:rPr>
              <a:t>What are IACs looking for?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99564" y="3171761"/>
            <a:ext cx="13372375" cy="408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>
              <a:lnSpc>
                <a:spcPts val="8279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Roboto"/>
              </a:rPr>
              <a:t>Compliance</a:t>
            </a:r>
          </a:p>
          <a:p>
            <a:pPr marL="863600" lvl="1" indent="-431800">
              <a:lnSpc>
                <a:spcPts val="827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Roboto"/>
              </a:rPr>
              <a:t>STAs</a:t>
            </a:r>
          </a:p>
          <a:p>
            <a:pPr marL="863600" lvl="1" indent="-431800">
              <a:lnSpc>
                <a:spcPts val="827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Roboto"/>
              </a:rPr>
              <a:t>TWIC</a:t>
            </a:r>
          </a:p>
          <a:p>
            <a:pPr marL="863600" lvl="1" indent="-431800">
              <a:lnSpc>
                <a:spcPts val="827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Roboto"/>
              </a:rPr>
              <a:t>Authorized Agent Agreement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39336" y="2742475"/>
            <a:ext cx="10009327" cy="240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52"/>
              </a:lnSpc>
            </a:pPr>
            <a:r>
              <a:rPr lang="en-US" sz="7960">
                <a:solidFill>
                  <a:srgbClr val="FFFFFF"/>
                </a:solidFill>
                <a:latin typeface="Aileron Heavy"/>
              </a:rPr>
              <a:t>Self-Managed Agent (SMA) Program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3232" y="1028700"/>
            <a:ext cx="14821536" cy="95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FFFFFF"/>
                </a:solidFill>
                <a:latin typeface="Aileron Heavy"/>
              </a:rPr>
              <a:t>Self-Managed Agent (SMA) Overview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563521"/>
            <a:ext cx="16230600" cy="1037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0"/>
              </a:lnSpc>
            </a:pPr>
            <a:r>
              <a:rPr lang="en-US" sz="3100">
                <a:solidFill>
                  <a:srgbClr val="FFFFFF"/>
                </a:solidFill>
                <a:latin typeface="Roboto"/>
              </a:rPr>
              <a:t>The SMA is an authorized representative for any IACs that will manage their own STAs. </a:t>
            </a:r>
            <a:r>
              <a:rPr lang="en-US" sz="3099">
                <a:solidFill>
                  <a:srgbClr val="FFFFFF"/>
                </a:solidFill>
                <a:latin typeface="Roboto"/>
              </a:rPr>
              <a:t>They will have ownership of their own user’s accounts and all of their associated STAs:</a:t>
            </a:r>
          </a:p>
          <a:p>
            <a:pPr marL="669290" lvl="1" indent="-334645">
              <a:lnSpc>
                <a:spcPts val="6757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Roboto"/>
              </a:rPr>
              <a:t>Create, renew and pay STAs </a:t>
            </a:r>
          </a:p>
          <a:p>
            <a:pPr marL="669290" lvl="1" indent="-334645">
              <a:lnSpc>
                <a:spcPts val="6757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Roboto"/>
              </a:rPr>
              <a:t>Associate existing STAs to their IAC customers</a:t>
            </a:r>
          </a:p>
          <a:p>
            <a:pPr marL="669290" lvl="1" indent="-334645">
              <a:lnSpc>
                <a:spcPts val="6757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Roboto"/>
              </a:rPr>
              <a:t>Bulk upload, merge, and delete STAs</a:t>
            </a:r>
          </a:p>
          <a:p>
            <a:pPr marL="669290" lvl="1" indent="-334645">
              <a:lnSpc>
                <a:spcPts val="6757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Roboto"/>
              </a:rPr>
              <a:t>Provide additional users at their company with access to IACMS</a:t>
            </a:r>
          </a:p>
          <a:p>
            <a:pPr marL="669290" lvl="1" indent="-334645">
              <a:lnSpc>
                <a:spcPts val="6757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Roboto"/>
              </a:rPr>
              <a:t>Update and manage their company contact information</a:t>
            </a:r>
          </a:p>
          <a:p>
            <a:pPr marL="669290" lvl="1" indent="-334645">
              <a:lnSpc>
                <a:spcPts val="6757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Roboto"/>
              </a:rPr>
              <a:t>IAC profiles inherit updates you make to your profile in real time </a:t>
            </a:r>
          </a:p>
          <a:p>
            <a:pPr>
              <a:lnSpc>
                <a:spcPts val="6757"/>
              </a:lnSpc>
            </a:pPr>
            <a:endParaRPr lang="en-US" sz="3099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6757"/>
              </a:lnSpc>
            </a:pPr>
            <a:endParaRPr lang="en-US" sz="3099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6757"/>
              </a:lnSpc>
            </a:pPr>
            <a:endParaRPr lang="en-US" sz="3099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6757"/>
              </a:lnSpc>
            </a:pPr>
            <a:endParaRPr lang="en-US" sz="3099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6757"/>
              </a:lnSpc>
            </a:pPr>
            <a:endParaRPr lang="en-US" sz="3099">
              <a:solidFill>
                <a:srgbClr val="FFFFFF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9564" y="723900"/>
            <a:ext cx="1508887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How to participate in the SMA program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465515"/>
            <a:ext cx="16027129" cy="6507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7452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Roboto"/>
              </a:rPr>
              <a:t> IAC sponsors the agent on IACMS website </a:t>
            </a:r>
          </a:p>
          <a:p>
            <a:pPr marL="777240" lvl="1" indent="-388620">
              <a:lnSpc>
                <a:spcPts val="7452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Roboto"/>
              </a:rPr>
              <a:t>Go to IACMS https://iac.tsa.dhs.gov/iac/</a:t>
            </a:r>
          </a:p>
          <a:p>
            <a:pPr marL="777240" lvl="1" indent="-388620">
              <a:lnSpc>
                <a:spcPts val="7452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Roboto"/>
              </a:rPr>
              <a:t>Agent sets up their profile on IACMS and receives Agent ID number</a:t>
            </a:r>
          </a:p>
          <a:p>
            <a:pPr marL="777240" lvl="1" indent="-388620">
              <a:lnSpc>
                <a:spcPts val="7452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Roboto"/>
              </a:rPr>
              <a:t>IAC adds agent to their profile </a:t>
            </a:r>
          </a:p>
          <a:p>
            <a:pPr marL="777240" lvl="1" indent="-388620">
              <a:lnSpc>
                <a:spcPts val="7452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Roboto"/>
              </a:rPr>
              <a:t>Assign one person within your company to be the initial company IACMS SMA coordinator</a:t>
            </a:r>
          </a:p>
          <a:p>
            <a:pPr>
              <a:lnSpc>
                <a:spcPts val="7452"/>
              </a:lnSpc>
            </a:pPr>
            <a:r>
              <a:rPr lang="en-US" sz="3600" dirty="0">
                <a:solidFill>
                  <a:srgbClr val="FFFFFF"/>
                </a:solidFill>
                <a:latin typeface="Roboto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07507" y="8717915"/>
            <a:ext cx="12069514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Arimo Italics"/>
              </a:rPr>
              <a:t>User guide will soon be posted on the CLDA Online Resource Center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66015"/>
            <a:ext cx="15358294" cy="603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0" lvl="1" indent="-410210">
              <a:lnSpc>
                <a:spcPts val="7106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Aileron Regular"/>
              </a:rPr>
              <a:t>For the agent:Manage your own TSA compliance directly</a:t>
            </a:r>
          </a:p>
          <a:p>
            <a:pPr marL="820420" lvl="1" indent="-410210">
              <a:lnSpc>
                <a:spcPts val="7106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Aileron Regular"/>
              </a:rPr>
              <a:t>Apply for STAs under your own profile</a:t>
            </a:r>
          </a:p>
          <a:p>
            <a:pPr marL="820420" lvl="1" indent="-410210">
              <a:lnSpc>
                <a:spcPts val="7106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Aileron Regular"/>
              </a:rPr>
              <a:t>Updates visible in real-time to IAC assigned</a:t>
            </a:r>
          </a:p>
          <a:p>
            <a:pPr marL="820420" lvl="1" indent="-410210">
              <a:lnSpc>
                <a:spcPts val="7106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Aileron Regular"/>
              </a:rPr>
              <a:t>More IACs will be transitioning to SMAs or requiring agents to become SMAs</a:t>
            </a:r>
          </a:p>
          <a:p>
            <a:pPr marL="820420" lvl="1" indent="-410210">
              <a:lnSpc>
                <a:spcPts val="7106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Aileron Regular"/>
              </a:rPr>
              <a:t>Download complete updated driver list to easily upload to Veroot</a:t>
            </a:r>
          </a:p>
          <a:p>
            <a:pPr marL="0" lvl="0" indent="0">
              <a:lnSpc>
                <a:spcPts val="4560"/>
              </a:lnSpc>
              <a:spcBef>
                <a:spcPct val="0"/>
              </a:spcBef>
            </a:pPr>
            <a:endParaRPr lang="en-US" sz="380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99564" y="1019175"/>
            <a:ext cx="15088872" cy="110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7199">
                <a:solidFill>
                  <a:srgbClr val="FFFFFF"/>
                </a:solidFill>
                <a:latin typeface="Aileron Heavy"/>
              </a:rPr>
              <a:t>SMA Advantages for Agents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497</Words>
  <Application>Microsoft Office PowerPoint</Application>
  <PresentationFormat>Custom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Roboto</vt:lpstr>
      <vt:lpstr>Aileron Heavy</vt:lpstr>
      <vt:lpstr>Arimo Italics</vt:lpstr>
      <vt:lpstr>Calibri</vt:lpstr>
      <vt:lpstr>Aileron Regular</vt:lpstr>
      <vt:lpstr>Arial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Express Air Logistics</dc:title>
  <dc:creator>Hudzik, Caleb</dc:creator>
  <cp:lastModifiedBy>Hudzik, Caleb</cp:lastModifiedBy>
  <cp:revision>4</cp:revision>
  <dcterms:created xsi:type="dcterms:W3CDTF">2006-08-16T00:00:00Z</dcterms:created>
  <dcterms:modified xsi:type="dcterms:W3CDTF">2021-06-24T20:41:38Z</dcterms:modified>
  <dc:identifier>DAEhZAHX8O0</dc:identifier>
</cp:coreProperties>
</file>